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9" r:id="rId2"/>
    <p:sldId id="258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66"/>
    <a:srgbClr val="FF3399"/>
    <a:srgbClr val="CBFFCB"/>
    <a:srgbClr val="99FF99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3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6D509E-2F96-4734-BB4D-1F98AC833599}" type="datetimeFigureOut">
              <a:rPr lang="fr-FR" smtClean="0"/>
              <a:t>14/03/2022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DE9E6B-41F4-4879-BB09-F4B0C42EAB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7715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8F4164-218F-4885-8D61-BF1132AB63CB}" type="slidenum">
              <a:rPr lang="fr-FR" smtClean="0">
                <a:solidFill>
                  <a:prstClr val="black"/>
                </a:solidFill>
              </a:rPr>
              <a:pPr/>
              <a:t>2</a:t>
            </a:fld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55106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9C5EA-8287-42A0-9757-5B3572978B6B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14/03/2022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8A540-0CD6-46D8-94C0-0316DB85A63E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9641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9C5EA-8287-42A0-9757-5B3572978B6B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14/03/2022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8A540-0CD6-46D8-94C0-0316DB85A63E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3572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9C5EA-8287-42A0-9757-5B3572978B6B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14/03/2022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8A540-0CD6-46D8-94C0-0316DB85A63E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154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9C5EA-8287-42A0-9757-5B3572978B6B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14/03/2022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8A540-0CD6-46D8-94C0-0316DB85A63E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589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9C5EA-8287-42A0-9757-5B3572978B6B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14/03/2022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8A540-0CD6-46D8-94C0-0316DB85A63E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27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9C5EA-8287-42A0-9757-5B3572978B6B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14/03/2022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8A540-0CD6-46D8-94C0-0316DB85A63E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759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9C5EA-8287-42A0-9757-5B3572978B6B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14/03/2022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8A540-0CD6-46D8-94C0-0316DB85A63E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3537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9C5EA-8287-42A0-9757-5B3572978B6B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14/03/2022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8A540-0CD6-46D8-94C0-0316DB85A63E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7131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9C5EA-8287-42A0-9757-5B3572978B6B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14/03/2022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8A540-0CD6-46D8-94C0-0316DB85A63E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9015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9C5EA-8287-42A0-9757-5B3572978B6B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14/03/2022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8A540-0CD6-46D8-94C0-0316DB85A63E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257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9C5EA-8287-42A0-9757-5B3572978B6B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14/03/2022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8A540-0CD6-46D8-94C0-0316DB85A63E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4227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E9C5EA-8287-42A0-9757-5B3572978B6B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14/03/2022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8A540-0CD6-46D8-94C0-0316DB85A63E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2730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vminfotron-dev.mpl.ird.fr:8080/sanarsoft/informationList?type=keywordName&amp;contents=AQP+%28Assurance+Qualit%C3%A9+Projet%29" TargetMode="External"/><Relationship Id="rId7" Type="http://schemas.openxmlformats.org/officeDocument/2006/relationships/image" Target="../media/image1.jpg"/><Relationship Id="rId2" Type="http://schemas.openxmlformats.org/officeDocument/2006/relationships/hyperlink" Target="http://vminfotron-dev.mpl.ird.fr:8080/sanarsoft/informationList?type=keywordName&amp;contents=am%C3%A9lioration+continue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vminfotron-dev.mpl.ird.fr:8080/sanarsoft/informationList?type=keywordName&amp;contents=proc%C3%A9dure" TargetMode="External"/><Relationship Id="rId5" Type="http://schemas.openxmlformats.org/officeDocument/2006/relationships/hyperlink" Target="http://vminfotron-dev.mpl.ird.fr:8080/sanarsoft/informationList?type=keywordName&amp;contents=circuit+qualit%C3%A9" TargetMode="External"/><Relationship Id="rId4" Type="http://schemas.openxmlformats.org/officeDocument/2006/relationships/hyperlink" Target="http://vminfotron-dev.mpl.ird.fr:8080/sanarsoft/informationList?type=keywordName&amp;contents=CI-SanarSoft+%28projet%29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hyperlink" Target="http://vminfotron-dev.mpl.ird.fr:8080/sanarsoft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951076" y="1279301"/>
            <a:ext cx="287628" cy="22323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1288371"/>
              </p:ext>
            </p:extLst>
          </p:nvPr>
        </p:nvGraphicFramePr>
        <p:xfrm>
          <a:off x="869661" y="763202"/>
          <a:ext cx="9666721" cy="1709542"/>
        </p:xfrm>
        <a:graphic>
          <a:graphicData uri="http://schemas.openxmlformats.org/drawingml/2006/table">
            <a:tbl>
              <a:tblPr firstRow="1" firstCol="1" bandRow="1"/>
              <a:tblGrid>
                <a:gridCol w="152746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20947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85455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69571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37950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993728">
                <a:tc row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fr-FR" sz="12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fr-FR" sz="12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fr-FR" sz="12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fr-FR" sz="2400" b="1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Procédure</a:t>
                      </a:r>
                      <a:endParaRPr lang="fr-FR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dbl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1200"/>
                        </a:spcAft>
                      </a:pPr>
                      <a:r>
                        <a:rPr lang="fr-FR" sz="2000" b="1" i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Circuit qualité (workflow) du projet CI-</a:t>
                      </a:r>
                      <a:r>
                        <a:rPr lang="fr-FR" sz="2000" b="1" i="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SanarSoft</a:t>
                      </a:r>
                      <a:endParaRPr lang="fr-FR" sz="2000" b="1" i="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1200"/>
                        </a:spcAft>
                      </a:pPr>
                      <a:r>
                        <a:rPr lang="fr-FR" sz="2000" b="0" i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(diagramme)</a:t>
                      </a:r>
                      <a:endParaRPr lang="fr-FR" sz="2000" b="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dbl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Rédaction</a:t>
                      </a:r>
                      <a:endParaRPr lang="fr-F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P.S. Ndiaye</a:t>
                      </a:r>
                      <a:endParaRPr lang="fr-F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dbl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Date création</a:t>
                      </a:r>
                      <a:r>
                        <a:rPr lang="fr-FR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/>
                      </a:r>
                      <a:br>
                        <a:rPr lang="fr-FR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</a:br>
                      <a:r>
                        <a:rPr lang="fr-FR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17.09.2019</a:t>
                      </a:r>
                      <a:endParaRPr lang="fr-F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dbl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Référence</a:t>
                      </a:r>
                      <a:r>
                        <a:rPr lang="fr-FR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/>
                      </a:r>
                      <a:br>
                        <a:rPr lang="fr-FR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</a:br>
                      <a:r>
                        <a:rPr lang="fr-FR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31PR.???</a:t>
                      </a:r>
                      <a:endParaRPr lang="fr-F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dbl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1581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Dernière modif. </a:t>
                      </a:r>
                      <a:endParaRPr lang="fr-FR" sz="1800" b="1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8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24.04.2020</a:t>
                      </a:r>
                    </a:p>
                  </a:txBody>
                  <a:tcPr marL="44450" marR="44450" marT="0" marB="0" anchor="ctr">
                    <a:lnL w="19050" cap="flat" cmpd="dbl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fr-FR" sz="18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 Page (s)</a:t>
                      </a:r>
                      <a:endParaRPr lang="fr-FR" sz="16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dbl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755361" y="2669302"/>
            <a:ext cx="11214966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Révision </a:t>
            </a:r>
            <a:r>
              <a:rPr kumimoji="0" lang="fr-FR" alt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kumimoji="0" lang="fr-FR" altLang="fr-FR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fr-FR" alt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Jean Le Fur</a:t>
            </a:r>
            <a:r>
              <a:rPr kumimoji="0" lang="fr-FR" altLang="fr-FR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(24.04.20)</a:t>
            </a:r>
            <a:endParaRPr kumimoji="0" lang="fr-FR" altLang="fr-FR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kumimoji="0" lang="fr-FR" alt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Mots clefs</a:t>
            </a:r>
            <a:r>
              <a:rPr kumimoji="0" lang="fr-FR" alt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: </a:t>
            </a:r>
            <a:r>
              <a:rPr lang="fr-FR" sz="2400" dirty="0"/>
              <a:t> </a:t>
            </a:r>
            <a:r>
              <a:rPr lang="fr-FR" sz="240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amélioration </a:t>
            </a:r>
            <a:r>
              <a:rPr lang="fr-FR" sz="240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continue</a:t>
            </a:r>
            <a:r>
              <a:rPr lang="fr-FR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240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AQP 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(Assurance Qualité </a:t>
            </a:r>
            <a:r>
              <a:rPr lang="fr-FR" sz="240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Projet</a:t>
            </a:r>
            <a:r>
              <a:rPr lang="fr-FR" sz="240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)</a:t>
            </a:r>
            <a:r>
              <a:rPr lang="fr-FR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240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CI-SanarSoft 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(</a:t>
            </a:r>
            <a:r>
              <a:rPr lang="fr-FR" sz="240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projet</a:t>
            </a:r>
            <a:r>
              <a:rPr lang="fr-FR" sz="240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)</a:t>
            </a:r>
            <a:r>
              <a:rPr lang="fr-FR" sz="240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fr-FR" sz="240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circuit </a:t>
            </a:r>
            <a:r>
              <a:rPr lang="fr-FR" sz="240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qualité</a:t>
            </a:r>
            <a:r>
              <a:rPr lang="fr-FR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2400" smtClean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procédure</a:t>
            </a:r>
            <a:endParaRPr kumimoji="0" lang="fr-FR" altLang="fr-F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kumimoji="0" lang="fr-FR" alt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Résumé </a:t>
            </a:r>
            <a:r>
              <a:rPr kumimoji="0" lang="fr-FR" alt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fr-FR" altLang="fr-F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Description des étapes à suivre pour créer, réviser, référencer et mettre en ligne des documents dans le CI-</a:t>
            </a:r>
            <a:r>
              <a:rPr lang="fr-FR" altLang="fr-FR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SanarSoft</a:t>
            </a:r>
            <a:endParaRPr lang="fr-FR" sz="2400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918" y="1061604"/>
            <a:ext cx="1284144" cy="881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3487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/>
          <p:nvPr/>
        </p:nvSpPr>
        <p:spPr>
          <a:xfrm>
            <a:off x="435685" y="77274"/>
            <a:ext cx="11442126" cy="5736692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8520214" y="6630868"/>
            <a:ext cx="3357596" cy="25234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/>
            <a:r>
              <a:rPr lang="fr-FR" sz="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J. Le Fur, P.S</a:t>
            </a:r>
            <a:r>
              <a:rPr lang="fr-FR" sz="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FR" sz="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Ndiaye, A.C. </a:t>
            </a:r>
            <a:r>
              <a:rPr lang="fr-FR" sz="800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Ndaw</a:t>
            </a:r>
            <a:r>
              <a:rPr lang="fr-FR" sz="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  M.O. </a:t>
            </a:r>
            <a:r>
              <a:rPr lang="fr-FR" sz="800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Sagna</a:t>
            </a:r>
            <a:r>
              <a:rPr lang="fr-FR" sz="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2019-2020</a:t>
            </a:r>
            <a:endParaRPr lang="fr-FR" sz="8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35685" y="5920817"/>
            <a:ext cx="11442125" cy="647389"/>
          </a:xfrm>
          <a:prstGeom prst="rect">
            <a:avLst/>
          </a:prstGeom>
          <a:solidFill>
            <a:schemeClr val="bg1"/>
          </a:solidFill>
          <a:ln w="1905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cxnSp>
        <p:nvCxnSpPr>
          <p:cNvPr id="62" name="Connecteur droit 61"/>
          <p:cNvCxnSpPr/>
          <p:nvPr/>
        </p:nvCxnSpPr>
        <p:spPr>
          <a:xfrm flipH="1" flipV="1">
            <a:off x="4645895" y="5774331"/>
            <a:ext cx="3312368" cy="19415"/>
          </a:xfrm>
          <a:prstGeom prst="line">
            <a:avLst/>
          </a:prstGeom>
          <a:solidFill>
            <a:schemeClr val="tx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3" name="Connecteur droit avec flèche 52"/>
          <p:cNvCxnSpPr/>
          <p:nvPr/>
        </p:nvCxnSpPr>
        <p:spPr>
          <a:xfrm>
            <a:off x="1513166" y="6194117"/>
            <a:ext cx="1355213" cy="0"/>
          </a:xfrm>
          <a:prstGeom prst="straightConnector1">
            <a:avLst/>
          </a:prstGeom>
          <a:ln w="76200">
            <a:headEnd type="none" w="med" len="med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e 12"/>
          <p:cNvGrpSpPr/>
          <p:nvPr/>
        </p:nvGrpSpPr>
        <p:grpSpPr>
          <a:xfrm>
            <a:off x="444010" y="5937570"/>
            <a:ext cx="11291747" cy="553998"/>
            <a:chOff x="474061" y="6001965"/>
            <a:chExt cx="11291747" cy="553998"/>
          </a:xfrm>
        </p:grpSpPr>
        <p:sp>
          <p:nvSpPr>
            <p:cNvPr id="24" name="ZoneTexte 23"/>
            <p:cNvSpPr txBox="1"/>
            <p:nvPr/>
          </p:nvSpPr>
          <p:spPr>
            <a:xfrm>
              <a:off x="4320800" y="6048132"/>
              <a:ext cx="1132576" cy="46166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9050">
              <a:noFill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brightRoom" dir="t">
                <a:rot lat="0" lon="0" rev="600000"/>
              </a:lightRig>
            </a:scene3d>
            <a:sp3d contourW="12700" prstMaterial="metal">
              <a:bevelT w="25400" h="57150" prst="angle"/>
              <a:contourClr>
                <a:schemeClr val="tx2"/>
              </a:contourClr>
            </a:sp3d>
          </p:spPr>
          <p:txBody>
            <a:bodyPr wrap="none" rtlCol="0" anchor="ctr">
              <a:noAutofit/>
            </a:bodyPr>
            <a:lstStyle>
              <a:defPPr>
                <a:defRPr lang="fr-FR"/>
              </a:defPPr>
              <a:lvl1pPr algn="ctr">
                <a:defRPr sz="1200">
                  <a:solidFill>
                    <a:prstClr val="black"/>
                  </a:solidFill>
                </a:defRPr>
              </a:lvl1pPr>
            </a:lstStyle>
            <a:p>
              <a:r>
                <a:rPr lang="fr-FR" dirty="0" smtClean="0"/>
                <a:t>Activité</a:t>
              </a:r>
              <a:r>
                <a:rPr lang="fr-FR" dirty="0"/>
                <a:t> </a:t>
              </a:r>
              <a:r>
                <a:rPr lang="fr-FR" dirty="0" err="1" smtClean="0"/>
                <a:t>Dir</a:t>
              </a:r>
              <a:r>
                <a:rPr lang="fr-FR" dirty="0"/>
                <a:t>.</a:t>
              </a:r>
              <a:endParaRPr lang="fr-FR" dirty="0" smtClean="0"/>
            </a:p>
            <a:p>
              <a:r>
                <a:rPr lang="fr-FR" dirty="0" err="1" smtClean="0"/>
                <a:t>M.Sall</a:t>
              </a:r>
              <a:r>
                <a:rPr lang="fr-FR" dirty="0" smtClean="0"/>
                <a:t> &amp; J. Le Fur</a:t>
              </a:r>
              <a:endParaRPr lang="fr-FR" dirty="0"/>
            </a:p>
          </p:txBody>
        </p:sp>
        <p:sp>
          <p:nvSpPr>
            <p:cNvPr id="46" name="ZoneTexte 45"/>
            <p:cNvSpPr txBox="1"/>
            <p:nvPr/>
          </p:nvSpPr>
          <p:spPr>
            <a:xfrm>
              <a:off x="5647187" y="6048132"/>
              <a:ext cx="684996" cy="461665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noFill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brightRoom" dir="t">
                <a:rot lat="0" lon="0" rev="600000"/>
              </a:lightRig>
            </a:scene3d>
            <a:sp3d contourW="12700" prstMaterial="metal">
              <a:bevelT w="25400" h="57150" prst="angle"/>
              <a:contourClr>
                <a:schemeClr val="tx2"/>
              </a:contourClr>
            </a:sp3d>
          </p:spPr>
          <p:txBody>
            <a:bodyPr wrap="none" rtlCol="0" anchor="ctr">
              <a:noAutofit/>
            </a:bodyPr>
            <a:lstStyle>
              <a:defPPr>
                <a:defRPr lang="fr-FR"/>
              </a:defPPr>
              <a:lvl1pPr algn="ctr">
                <a:defRPr sz="1200">
                  <a:solidFill>
                    <a:prstClr val="black"/>
                  </a:solidFill>
                </a:defRPr>
              </a:lvl1pPr>
            </a:lstStyle>
            <a:p>
              <a:r>
                <a:rPr lang="fr-FR" dirty="0"/>
                <a:t>Activité</a:t>
              </a:r>
              <a:br>
                <a:rPr lang="fr-FR" dirty="0"/>
              </a:br>
              <a:r>
                <a:rPr lang="fr-FR" b="1" dirty="0">
                  <a:solidFill>
                    <a:schemeClr val="accent6">
                      <a:lumMod val="75000"/>
                    </a:schemeClr>
                  </a:solidFill>
                </a:rPr>
                <a:t>Pa Jules</a:t>
              </a:r>
            </a:p>
          </p:txBody>
        </p:sp>
        <p:sp>
          <p:nvSpPr>
            <p:cNvPr id="47" name="ZoneTexte 46"/>
            <p:cNvSpPr txBox="1"/>
            <p:nvPr/>
          </p:nvSpPr>
          <p:spPr>
            <a:xfrm>
              <a:off x="3233795" y="6048132"/>
              <a:ext cx="893194" cy="46166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noFill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brightRoom" dir="t">
                <a:rot lat="0" lon="0" rev="600000"/>
              </a:lightRig>
            </a:scene3d>
            <a:sp3d extrusionH="76200" contourW="12700" prstMaterial="metal">
              <a:bevelT w="25400" h="44450" prst="angle"/>
              <a:extrusionClr>
                <a:schemeClr val="bg1"/>
              </a:extrusionClr>
              <a:contourClr>
                <a:schemeClr val="accent1"/>
              </a:contourClr>
            </a:sp3d>
          </p:spPr>
          <p:txBody>
            <a:bodyPr wrap="none" rtlCol="0" anchor="ctr">
              <a:noAutofit/>
            </a:bodyPr>
            <a:lstStyle>
              <a:defPPr>
                <a:defRPr lang="fr-FR"/>
              </a:defPPr>
              <a:lvl1pPr algn="ctr">
                <a:defRPr sz="1200">
                  <a:solidFill>
                    <a:prstClr val="black"/>
                  </a:solidFill>
                </a:defRPr>
              </a:lvl1pPr>
            </a:lstStyle>
            <a:p>
              <a:r>
                <a:rPr lang="fr-FR" dirty="0"/>
                <a:t>Activité</a:t>
              </a:r>
              <a:br>
                <a:rPr lang="fr-FR" dirty="0"/>
              </a:br>
              <a:r>
                <a:rPr lang="fr-FR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Rédacteur</a:t>
              </a:r>
              <a:endParaRPr lang="fr-FR" b="1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3" name="ZoneTexte 2"/>
            <p:cNvSpPr txBox="1"/>
            <p:nvPr/>
          </p:nvSpPr>
          <p:spPr>
            <a:xfrm>
              <a:off x="474061" y="6140465"/>
              <a:ext cx="83221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b="1" dirty="0">
                  <a:solidFill>
                    <a:prstClr val="black"/>
                  </a:solidFill>
                </a:rPr>
                <a:t>Légende : </a:t>
              </a:r>
            </a:p>
          </p:txBody>
        </p:sp>
        <p:grpSp>
          <p:nvGrpSpPr>
            <p:cNvPr id="78" name="Groupe 77"/>
            <p:cNvGrpSpPr/>
            <p:nvPr/>
          </p:nvGrpSpPr>
          <p:grpSpPr>
            <a:xfrm>
              <a:off x="8893982" y="6055410"/>
              <a:ext cx="898003" cy="447108"/>
              <a:chOff x="7778453" y="6015173"/>
              <a:chExt cx="898003" cy="377934"/>
            </a:xfrm>
          </p:grpSpPr>
          <p:sp>
            <p:nvSpPr>
              <p:cNvPr id="51" name="ZoneTexte 50"/>
              <p:cNvSpPr txBox="1"/>
              <p:nvPr/>
            </p:nvSpPr>
            <p:spPr>
              <a:xfrm>
                <a:off x="7778453" y="6015173"/>
                <a:ext cx="898003" cy="230832"/>
              </a:xfrm>
              <a:prstGeom prst="rect">
                <a:avLst/>
              </a:prstGeom>
              <a:solidFill>
                <a:srgbClr val="FAFAFA"/>
              </a:solidFill>
              <a:ln>
                <a:noFill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  <a:softEdge rad="31750"/>
              </a:effectLst>
            </p:spPr>
            <p:txBody>
              <a:bodyPr wrap="none" rtlCol="0">
                <a:spAutoFit/>
              </a:bodyPr>
              <a:lstStyle>
                <a:defPPr>
                  <a:defRPr lang="fr-FR"/>
                </a:defPPr>
                <a:lvl1pPr algn="ctr">
                  <a:defRPr sz="900"/>
                </a:lvl1pPr>
              </a:lstStyle>
              <a:p>
                <a:r>
                  <a:rPr lang="fr-FR" dirty="0">
                    <a:solidFill>
                      <a:prstClr val="black"/>
                    </a:solidFill>
                  </a:rPr>
                  <a:t>Produit obtenu</a:t>
                </a:r>
              </a:p>
            </p:txBody>
          </p:sp>
          <p:sp>
            <p:nvSpPr>
              <p:cNvPr id="64" name="Flèche vers le haut 63"/>
              <p:cNvSpPr/>
              <p:nvPr/>
            </p:nvSpPr>
            <p:spPr>
              <a:xfrm>
                <a:off x="8243863" y="6249091"/>
                <a:ext cx="66077" cy="144016"/>
              </a:xfrm>
              <a:prstGeom prst="upArrow">
                <a:avLst/>
              </a:prstGeom>
              <a:solidFill>
                <a:schemeClr val="tx1"/>
              </a:solidFill>
              <a:ln>
                <a:noFill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rightRoom" dir="t">
                  <a:rot lat="0" lon="0" rev="600000"/>
                </a:lightRig>
              </a:scene3d>
              <a:sp3d prstMaterial="metal">
                <a:bevelT w="38100" h="57150"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73" name="ZoneTexte 72"/>
            <p:cNvSpPr txBox="1"/>
            <p:nvPr/>
          </p:nvSpPr>
          <p:spPr>
            <a:xfrm>
              <a:off x="1500088" y="6001965"/>
              <a:ext cx="1539896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100" dirty="0">
                  <a:solidFill>
                    <a:prstClr val="black"/>
                  </a:solidFill>
                </a:rPr>
                <a:t>Flux et transformation</a:t>
              </a:r>
              <a:br>
                <a:rPr lang="fr-FR" sz="1100" dirty="0">
                  <a:solidFill>
                    <a:prstClr val="black"/>
                  </a:solidFill>
                </a:rPr>
              </a:br>
              <a:r>
                <a:rPr lang="fr-FR" sz="800" dirty="0">
                  <a:solidFill>
                    <a:prstClr val="black"/>
                  </a:solidFill>
                </a:rPr>
                <a:t/>
              </a:r>
              <a:br>
                <a:rPr lang="fr-FR" sz="800" dirty="0">
                  <a:solidFill>
                    <a:prstClr val="black"/>
                  </a:solidFill>
                </a:rPr>
              </a:br>
              <a:r>
                <a:rPr lang="fr-FR" sz="1100" dirty="0">
                  <a:solidFill>
                    <a:prstClr val="black"/>
                  </a:solidFill>
                </a:rPr>
                <a:t>de l’information</a:t>
              </a:r>
            </a:p>
          </p:txBody>
        </p:sp>
        <p:grpSp>
          <p:nvGrpSpPr>
            <p:cNvPr id="8" name="Groupe 7"/>
            <p:cNvGrpSpPr/>
            <p:nvPr/>
          </p:nvGrpSpPr>
          <p:grpSpPr>
            <a:xfrm>
              <a:off x="6525994" y="6063521"/>
              <a:ext cx="891789" cy="430887"/>
              <a:chOff x="5577992" y="6305480"/>
              <a:chExt cx="891789" cy="430887"/>
            </a:xfrm>
          </p:grpSpPr>
          <p:sp>
            <p:nvSpPr>
              <p:cNvPr id="71" name="Bouton d'action : Document 70">
                <a:hlinkClick r:id="" action="ppaction://noaction" highlightClick="1"/>
              </p:cNvPr>
              <p:cNvSpPr>
                <a:spLocks noChangeAspect="1"/>
              </p:cNvSpPr>
              <p:nvPr/>
            </p:nvSpPr>
            <p:spPr>
              <a:xfrm>
                <a:off x="5577992" y="6405710"/>
                <a:ext cx="243416" cy="230426"/>
              </a:xfrm>
              <a:prstGeom prst="actionButtonDocument">
                <a:avLst/>
              </a:prstGeom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76" name="ZoneTexte 75"/>
              <p:cNvSpPr txBox="1"/>
              <p:nvPr/>
            </p:nvSpPr>
            <p:spPr>
              <a:xfrm>
                <a:off x="5775897" y="6305480"/>
                <a:ext cx="693884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100" dirty="0" smtClean="0">
                    <a:solidFill>
                      <a:prstClr val="black"/>
                    </a:solidFill>
                  </a:rPr>
                  <a:t>Nouveau</a:t>
                </a:r>
                <a:br>
                  <a:rPr lang="fr-FR" sz="1100" dirty="0" smtClean="0">
                    <a:solidFill>
                      <a:prstClr val="black"/>
                    </a:solidFill>
                  </a:rPr>
                </a:br>
                <a:r>
                  <a:rPr lang="fr-FR" sz="1100" dirty="0" smtClean="0">
                    <a:solidFill>
                      <a:prstClr val="black"/>
                    </a:solidFill>
                  </a:rPr>
                  <a:t>fichier</a:t>
                </a:r>
                <a:endParaRPr lang="fr-FR" sz="1100" dirty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1" name="Groupe 10"/>
            <p:cNvGrpSpPr/>
            <p:nvPr/>
          </p:nvGrpSpPr>
          <p:grpSpPr>
            <a:xfrm>
              <a:off x="7611594" y="6063521"/>
              <a:ext cx="1088577" cy="430887"/>
              <a:chOff x="6836297" y="6314695"/>
              <a:chExt cx="1088577" cy="430887"/>
            </a:xfrm>
          </p:grpSpPr>
          <p:pic>
            <p:nvPicPr>
              <p:cNvPr id="77" name="Picture 5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836297" y="6336730"/>
                <a:ext cx="358070" cy="3868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0" name="ZoneTexte 79"/>
              <p:cNvSpPr txBox="1"/>
              <p:nvPr/>
            </p:nvSpPr>
            <p:spPr>
              <a:xfrm>
                <a:off x="7126386" y="6314695"/>
                <a:ext cx="798488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100" dirty="0" smtClean="0">
                    <a:solidFill>
                      <a:prstClr val="black"/>
                    </a:solidFill>
                  </a:rPr>
                  <a:t>Nommage</a:t>
                </a:r>
                <a:br>
                  <a:rPr lang="fr-FR" sz="1100" dirty="0" smtClean="0">
                    <a:solidFill>
                      <a:prstClr val="black"/>
                    </a:solidFill>
                  </a:rPr>
                </a:br>
                <a:r>
                  <a:rPr lang="fr-FR" sz="1100" dirty="0" smtClean="0">
                    <a:solidFill>
                      <a:prstClr val="black"/>
                    </a:solidFill>
                  </a:rPr>
                  <a:t>AQP</a:t>
                </a:r>
                <a:endParaRPr lang="fr-FR" sz="1100" dirty="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89" name="ZoneTexte 88"/>
            <p:cNvSpPr txBox="1"/>
            <p:nvPr/>
          </p:nvSpPr>
          <p:spPr>
            <a:xfrm>
              <a:off x="9985796" y="6048132"/>
              <a:ext cx="684996" cy="461665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19050">
              <a:noFill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brightRoom" dir="t">
                <a:rot lat="0" lon="0" rev="600000"/>
              </a:lightRig>
            </a:scene3d>
            <a:sp3d contourW="12700" prstMaterial="metal">
              <a:bevelT w="25400" h="57150" prst="angle"/>
              <a:contourClr>
                <a:schemeClr val="tx2"/>
              </a:contourClr>
            </a:sp3d>
          </p:spPr>
          <p:txBody>
            <a:bodyPr wrap="none" rtlCol="0" anchor="ctr">
              <a:noAutofit/>
            </a:bodyPr>
            <a:lstStyle>
              <a:defPPr>
                <a:defRPr lang="fr-FR"/>
              </a:defPPr>
              <a:lvl1pPr algn="ctr">
                <a:defRPr sz="1200">
                  <a:solidFill>
                    <a:prstClr val="black"/>
                  </a:solidFill>
                </a:defRPr>
              </a:lvl1pPr>
            </a:lstStyle>
            <a:p>
              <a:r>
                <a:rPr lang="fr-FR" dirty="0"/>
                <a:t>Activité</a:t>
              </a:r>
              <a:br>
                <a:rPr lang="fr-FR" dirty="0"/>
              </a:br>
              <a:r>
                <a:rPr lang="fr-FR" b="1" dirty="0">
                  <a:solidFill>
                    <a:schemeClr val="accent6">
                      <a:lumMod val="75000"/>
                    </a:schemeClr>
                  </a:solidFill>
                </a:rPr>
                <a:t>T</a:t>
              </a:r>
              <a:r>
                <a:rPr lang="fr-FR" b="1" dirty="0" smtClean="0">
                  <a:solidFill>
                    <a:schemeClr val="accent6">
                      <a:lumMod val="75000"/>
                    </a:schemeClr>
                  </a:solidFill>
                </a:rPr>
                <a:t>eam</a:t>
              </a:r>
              <a:endParaRPr lang="fr-FR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90" name="ZoneTexte 89"/>
            <p:cNvSpPr txBox="1"/>
            <p:nvPr/>
          </p:nvSpPr>
          <p:spPr>
            <a:xfrm>
              <a:off x="10864606" y="6067085"/>
              <a:ext cx="901202" cy="461665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noFill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brightRoom" dir="t">
                <a:rot lat="0" lon="0" rev="600000"/>
              </a:lightRig>
            </a:scene3d>
            <a:sp3d contourW="12700" prstMaterial="metal">
              <a:bevelT w="25400" h="57150" prst="angle"/>
              <a:contourClr>
                <a:schemeClr val="tx2"/>
              </a:contourClr>
            </a:sp3d>
          </p:spPr>
          <p:txBody>
            <a:bodyPr wrap="none" rtlCol="0" anchor="ctr">
              <a:noAutofit/>
            </a:bodyPr>
            <a:lstStyle>
              <a:defPPr>
                <a:defRPr lang="fr-FR"/>
              </a:defPPr>
              <a:lvl1pPr algn="ctr">
                <a:defRPr sz="1200">
                  <a:solidFill>
                    <a:prstClr val="black"/>
                  </a:solidFill>
                </a:defRPr>
              </a:lvl1pPr>
            </a:lstStyle>
            <a:p>
              <a:r>
                <a:rPr lang="fr-FR" dirty="0"/>
                <a:t>Activité</a:t>
              </a:r>
              <a:br>
                <a:rPr lang="fr-FR" dirty="0"/>
              </a:br>
              <a:r>
                <a:rPr lang="fr-FR" b="1" dirty="0" smtClean="0">
                  <a:solidFill>
                    <a:schemeClr val="accent6">
                      <a:lumMod val="75000"/>
                    </a:schemeClr>
                  </a:solidFill>
                </a:rPr>
                <a:t>GesPro-Com</a:t>
              </a:r>
              <a:endParaRPr lang="fr-FR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cxnSp>
        <p:nvCxnSpPr>
          <p:cNvPr id="1024" name="Connecteur droit avec flèche 1023"/>
          <p:cNvCxnSpPr/>
          <p:nvPr/>
        </p:nvCxnSpPr>
        <p:spPr>
          <a:xfrm>
            <a:off x="4499579" y="5178109"/>
            <a:ext cx="2450" cy="789263"/>
          </a:xfrm>
          <a:prstGeom prst="straightConnector1">
            <a:avLst/>
          </a:prstGeom>
          <a:solidFill>
            <a:schemeClr val="tx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" name="Connecteur droit 3"/>
          <p:cNvCxnSpPr/>
          <p:nvPr/>
        </p:nvCxnSpPr>
        <p:spPr>
          <a:xfrm>
            <a:off x="1923086" y="1337328"/>
            <a:ext cx="8404237" cy="5781"/>
          </a:xfrm>
          <a:prstGeom prst="line">
            <a:avLst/>
          </a:prstGeom>
          <a:ln w="161925">
            <a:solidFill>
              <a:schemeClr val="accent1"/>
            </a:solidFill>
            <a:head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/>
          <p:cNvCxnSpPr/>
          <p:nvPr/>
        </p:nvCxnSpPr>
        <p:spPr>
          <a:xfrm>
            <a:off x="9720016" y="1559507"/>
            <a:ext cx="4507" cy="1513301"/>
          </a:xfrm>
          <a:prstGeom prst="line">
            <a:avLst/>
          </a:prstGeom>
          <a:ln w="190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>
          <a:xfrm flipH="1" flipV="1">
            <a:off x="3222364" y="3304254"/>
            <a:ext cx="6520534" cy="31159"/>
          </a:xfrm>
          <a:prstGeom prst="line">
            <a:avLst/>
          </a:prstGeom>
          <a:ln w="190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/>
        </p:nvCxnSpPr>
        <p:spPr>
          <a:xfrm flipH="1">
            <a:off x="3202202" y="3423352"/>
            <a:ext cx="388" cy="1942657"/>
          </a:xfrm>
          <a:prstGeom prst="line">
            <a:avLst/>
          </a:prstGeom>
          <a:ln w="190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/>
          <p:cNvCxnSpPr/>
          <p:nvPr/>
        </p:nvCxnSpPr>
        <p:spPr>
          <a:xfrm>
            <a:off x="3130324" y="5305178"/>
            <a:ext cx="7717969" cy="82156"/>
          </a:xfrm>
          <a:prstGeom prst="line">
            <a:avLst/>
          </a:prstGeom>
          <a:ln w="190500">
            <a:headEnd type="none" w="med" len="med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oneTexte 4"/>
          <p:cNvSpPr txBox="1"/>
          <p:nvPr/>
        </p:nvSpPr>
        <p:spPr>
          <a:xfrm>
            <a:off x="2670445" y="1021903"/>
            <a:ext cx="1080000" cy="64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extrusionH="76200" contourW="12700" prstMaterial="metal">
            <a:bevelT w="25400" h="44450" prst="angle"/>
            <a:extrusionClr>
              <a:schemeClr val="bg1"/>
            </a:extrusionClr>
            <a:contourClr>
              <a:schemeClr val="accent1"/>
            </a:contourClr>
          </a:sp3d>
        </p:spPr>
        <p:txBody>
          <a:bodyPr wrap="none" rtlCol="0" anchor="ctr">
            <a:noAutofit/>
          </a:bodyPr>
          <a:lstStyle>
            <a:defPPr>
              <a:defRPr lang="fr-FR"/>
            </a:defPPr>
            <a:lvl1pPr algn="ctr">
              <a:defRPr sz="1100"/>
            </a:lvl1pPr>
          </a:lstStyle>
          <a:p>
            <a:r>
              <a:rPr lang="fr-FR" sz="1200" dirty="0" smtClean="0">
                <a:solidFill>
                  <a:prstClr val="black"/>
                </a:solidFill>
              </a:rPr>
              <a:t>Rédaction</a:t>
            </a:r>
          </a:p>
          <a:p>
            <a:r>
              <a:rPr lang="fr-FR" sz="1200" dirty="0" smtClean="0">
                <a:solidFill>
                  <a:prstClr val="black"/>
                </a:solidFill>
              </a:rPr>
              <a:t>Document</a:t>
            </a:r>
            <a:endParaRPr lang="fr-FR" sz="1200" dirty="0">
              <a:solidFill>
                <a:prstClr val="black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4210463" y="1021903"/>
            <a:ext cx="782821" cy="64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extrusionH="76200" contourW="12700" prstMaterial="metal">
            <a:bevelT w="25400" h="44450" prst="angle"/>
            <a:extrusionClr>
              <a:schemeClr val="bg1"/>
            </a:extrusionClr>
            <a:contourClr>
              <a:schemeClr val="accent1"/>
            </a:contourClr>
          </a:sp3d>
        </p:spPr>
        <p:txBody>
          <a:bodyPr wrap="none" rtlCol="0" anchor="ctr">
            <a:noAutofit/>
          </a:bodyPr>
          <a:lstStyle>
            <a:defPPr>
              <a:defRPr lang="fr-FR"/>
            </a:defPPr>
            <a:lvl1pPr algn="ctr">
              <a:defRPr sz="1200">
                <a:solidFill>
                  <a:prstClr val="black"/>
                </a:solidFill>
              </a:defRPr>
            </a:lvl1pPr>
          </a:lstStyle>
          <a:p>
            <a:r>
              <a:rPr lang="fr-FR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T0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474118" y="1123718"/>
            <a:ext cx="13712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b="1">
                <a:solidFill>
                  <a:srgbClr val="4F81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GB" sz="2000" dirty="0" err="1"/>
              <a:t>Rédacteur</a:t>
            </a:r>
            <a:endParaRPr lang="en-GB" sz="2000" dirty="0"/>
          </a:p>
        </p:txBody>
      </p:sp>
      <p:sp>
        <p:nvSpPr>
          <p:cNvPr id="35" name="ZoneTexte 34"/>
          <p:cNvSpPr txBox="1"/>
          <p:nvPr/>
        </p:nvSpPr>
        <p:spPr>
          <a:xfrm>
            <a:off x="10818321" y="5161590"/>
            <a:ext cx="10210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rgbClr val="4F81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Team CI</a:t>
            </a:r>
            <a:endParaRPr lang="en-GB" sz="2000" b="1" dirty="0">
              <a:solidFill>
                <a:srgbClr val="4F81B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2886445" y="4007549"/>
            <a:ext cx="648000" cy="64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contourW="12700" prstMaterial="metal">
            <a:bevelT w="25400" h="57150" prst="angle"/>
            <a:contourClr>
              <a:schemeClr val="tx2"/>
            </a:contourClr>
          </a:sp3d>
        </p:spPr>
        <p:txBody>
          <a:bodyPr wrap="none" rtlCol="0" anchor="ctr">
            <a:noAutofit/>
          </a:bodyPr>
          <a:lstStyle>
            <a:defPPr>
              <a:defRPr lang="fr-FR"/>
            </a:defPPr>
            <a:lvl1pPr algn="ctr">
              <a:defRPr sz="1200">
                <a:solidFill>
                  <a:prstClr val="black"/>
                </a:solidFill>
              </a:defRPr>
            </a:lvl1pPr>
          </a:lstStyle>
          <a:p>
            <a:r>
              <a:rPr lang="fr-F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T4</a:t>
            </a:r>
          </a:p>
        </p:txBody>
      </p:sp>
      <p:sp>
        <p:nvSpPr>
          <p:cNvPr id="17" name="Bouton d'action : Document 16">
            <a:hlinkClick r:id="" action="ppaction://noaction" highlightClick="1"/>
          </p:cNvPr>
          <p:cNvSpPr>
            <a:spLocks noChangeAspect="1"/>
          </p:cNvSpPr>
          <p:nvPr/>
        </p:nvSpPr>
        <p:spPr>
          <a:xfrm>
            <a:off x="2571924" y="1562153"/>
            <a:ext cx="243416" cy="230426"/>
          </a:xfrm>
          <a:prstGeom prst="actionButtonDocumen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black"/>
              </a:solidFill>
            </a:endParaRPr>
          </a:p>
        </p:txBody>
      </p:sp>
      <p:sp>
        <p:nvSpPr>
          <p:cNvPr id="97" name="ZoneTexte 96"/>
          <p:cNvSpPr txBox="1"/>
          <p:nvPr/>
        </p:nvSpPr>
        <p:spPr>
          <a:xfrm>
            <a:off x="2670445" y="3056720"/>
            <a:ext cx="1080000" cy="60283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contourW="12700" prstMaterial="metal">
            <a:bevelT w="25400" h="57150" prst="angle"/>
            <a:contourClr>
              <a:schemeClr val="tx2"/>
            </a:contourClr>
          </a:sp3d>
        </p:spPr>
        <p:txBody>
          <a:bodyPr wrap="none" rtlCol="0" anchor="ctr">
            <a:noAutofit/>
          </a:bodyPr>
          <a:lstStyle>
            <a:defPPr>
              <a:defRPr lang="fr-FR"/>
            </a:defPPr>
            <a:lvl1pPr algn="ctr">
              <a:defRPr sz="1200">
                <a:solidFill>
                  <a:prstClr val="black"/>
                </a:solidFill>
              </a:defRPr>
            </a:lvl1pPr>
          </a:lstStyle>
          <a:p>
            <a:r>
              <a:rPr lang="fr-FR" dirty="0"/>
              <a:t>Archivage doc.</a:t>
            </a:r>
          </a:p>
        </p:txBody>
      </p:sp>
      <p:sp>
        <p:nvSpPr>
          <p:cNvPr id="56" name="ZoneTexte 55"/>
          <p:cNvSpPr txBox="1"/>
          <p:nvPr/>
        </p:nvSpPr>
        <p:spPr>
          <a:xfrm>
            <a:off x="7393967" y="5004809"/>
            <a:ext cx="1202871" cy="6454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contourW="12700" prstMaterial="metal">
            <a:bevelT w="25400" h="57150" prst="angle"/>
            <a:contourClr>
              <a:schemeClr val="tx2"/>
            </a:contourClr>
          </a:sp3d>
        </p:spPr>
        <p:txBody>
          <a:bodyPr wrap="none" rtlCol="0" anchor="ctr">
            <a:noAutofit/>
          </a:bodyPr>
          <a:lstStyle>
            <a:defPPr>
              <a:defRPr lang="fr-FR"/>
            </a:defPPr>
            <a:lvl1pPr algn="ctr">
              <a:defRPr sz="1100"/>
            </a:lvl1pPr>
          </a:lstStyle>
          <a:p>
            <a:r>
              <a:rPr lang="fr-FR" sz="1200" dirty="0" smtClean="0">
                <a:solidFill>
                  <a:prstClr val="black"/>
                </a:solidFill>
              </a:rPr>
              <a:t>Test du résultat</a:t>
            </a:r>
            <a:br>
              <a:rPr lang="fr-FR" sz="1200" dirty="0" smtClean="0">
                <a:solidFill>
                  <a:prstClr val="black"/>
                </a:solidFill>
              </a:rPr>
            </a:br>
            <a:r>
              <a:rPr lang="fr-FR" sz="1200" dirty="0" smtClean="0">
                <a:solidFill>
                  <a:prstClr val="black"/>
                </a:solidFill>
              </a:rPr>
              <a:t>incluant liens </a:t>
            </a:r>
            <a:br>
              <a:rPr lang="fr-FR" sz="1200" dirty="0" smtClean="0">
                <a:solidFill>
                  <a:prstClr val="black"/>
                </a:solidFill>
              </a:rPr>
            </a:br>
            <a:r>
              <a:rPr lang="fr-FR" sz="1200" dirty="0" smtClean="0">
                <a:solidFill>
                  <a:prstClr val="black"/>
                </a:solidFill>
              </a:rPr>
              <a:t>vers documents</a:t>
            </a:r>
            <a:endParaRPr lang="fr-FR" sz="1200" dirty="0">
              <a:solidFill>
                <a:prstClr val="black"/>
              </a:solidFill>
            </a:endParaRPr>
          </a:p>
        </p:txBody>
      </p:sp>
      <p:sp>
        <p:nvSpPr>
          <p:cNvPr id="57" name="ZoneTexte 56"/>
          <p:cNvSpPr txBox="1"/>
          <p:nvPr/>
        </p:nvSpPr>
        <p:spPr>
          <a:xfrm>
            <a:off x="9182269" y="3034137"/>
            <a:ext cx="1080000" cy="648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contourW="12700" prstMaterial="metal">
            <a:bevelT w="25400" h="57150" prst="angle"/>
            <a:contourClr>
              <a:schemeClr val="tx2"/>
            </a:contourClr>
          </a:sp3d>
        </p:spPr>
        <p:txBody>
          <a:bodyPr wrap="none" rtlCol="0" anchor="ctr">
            <a:noAutofit/>
          </a:bodyPr>
          <a:lstStyle>
            <a:defPPr>
              <a:defRPr lang="fr-FR"/>
            </a:defPPr>
            <a:lvl1pPr algn="ctr">
              <a:defRPr sz="1200">
                <a:solidFill>
                  <a:prstClr val="black"/>
                </a:solidFill>
              </a:defRPr>
            </a:lvl1pPr>
          </a:lstStyle>
          <a:p>
            <a:r>
              <a:rPr lang="fr-FR" dirty="0" smtClean="0"/>
              <a:t>Révision du doc.</a:t>
            </a:r>
            <a:endParaRPr lang="fr-FR" dirty="0"/>
          </a:p>
        </p:txBody>
      </p:sp>
      <p:sp>
        <p:nvSpPr>
          <p:cNvPr id="74" name="ZoneTexte 73"/>
          <p:cNvSpPr txBox="1"/>
          <p:nvPr/>
        </p:nvSpPr>
        <p:spPr>
          <a:xfrm>
            <a:off x="2547779" y="5003545"/>
            <a:ext cx="1325333" cy="64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contourW="12700" prstMaterial="metal">
            <a:bevelT w="25400" h="57150" prst="angle"/>
            <a:contourClr>
              <a:schemeClr val="tx2"/>
            </a:contourClr>
          </a:sp3d>
        </p:spPr>
        <p:txBody>
          <a:bodyPr wrap="none" rtlCol="0" anchor="ctr">
            <a:noAutofit/>
          </a:bodyPr>
          <a:lstStyle>
            <a:defPPr>
              <a:defRPr lang="fr-FR"/>
            </a:defPPr>
            <a:lvl1pPr algn="ctr">
              <a:defRPr sz="1200">
                <a:solidFill>
                  <a:prstClr val="black"/>
                </a:solidFill>
              </a:defRPr>
            </a:lvl1pPr>
          </a:lstStyle>
          <a:p>
            <a:r>
              <a:rPr lang="fr-FR" dirty="0"/>
              <a:t>Intégration</a:t>
            </a:r>
          </a:p>
          <a:p>
            <a:r>
              <a:rPr lang="fr-FR" dirty="0"/>
              <a:t>Informations dans</a:t>
            </a:r>
          </a:p>
          <a:p>
            <a:r>
              <a:rPr lang="fr-FR" dirty="0"/>
              <a:t>Masque de saisie</a:t>
            </a:r>
          </a:p>
        </p:txBody>
      </p:sp>
      <p:sp>
        <p:nvSpPr>
          <p:cNvPr id="75" name="ZoneTexte 74"/>
          <p:cNvSpPr txBox="1"/>
          <p:nvPr/>
        </p:nvSpPr>
        <p:spPr>
          <a:xfrm>
            <a:off x="7986743" y="3034137"/>
            <a:ext cx="762834" cy="648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contourW="12700" prstMaterial="metal">
            <a:bevelT w="25400" h="57150" prst="angle"/>
            <a:contourClr>
              <a:schemeClr val="tx2"/>
            </a:contourClr>
          </a:sp3d>
        </p:spPr>
        <p:txBody>
          <a:bodyPr wrap="none" rtlCol="0" anchor="ctr">
            <a:noAutofit/>
          </a:bodyPr>
          <a:lstStyle>
            <a:defPPr>
              <a:defRPr lang="fr-FR"/>
            </a:defPPr>
            <a:lvl1pPr algn="ctr">
              <a:defRPr sz="1200">
                <a:solidFill>
                  <a:prstClr val="black"/>
                </a:solidFill>
              </a:defRPr>
            </a:lvl1pPr>
          </a:lstStyle>
          <a:p>
            <a:r>
              <a:rPr lang="fr-F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T2</a:t>
            </a:r>
          </a:p>
        </p:txBody>
      </p:sp>
      <p:sp>
        <p:nvSpPr>
          <p:cNvPr id="87" name="ZoneTexte 86"/>
          <p:cNvSpPr txBox="1"/>
          <p:nvPr/>
        </p:nvSpPr>
        <p:spPr>
          <a:xfrm>
            <a:off x="9120834" y="5004809"/>
            <a:ext cx="1202871" cy="6454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contourW="12700" prstMaterial="metal">
            <a:bevelT w="25400" h="57150" prst="angle"/>
            <a:contourClr>
              <a:schemeClr val="tx2"/>
            </a:contourClr>
          </a:sp3d>
        </p:spPr>
        <p:txBody>
          <a:bodyPr wrap="none" rtlCol="0" anchor="ctr">
            <a:noAutofit/>
          </a:bodyPr>
          <a:lstStyle>
            <a:defPPr>
              <a:defRPr lang="fr-FR"/>
            </a:defPPr>
            <a:lvl1pPr algn="ctr">
              <a:defRPr sz="1100"/>
            </a:lvl1pPr>
          </a:lstStyle>
          <a:p>
            <a:r>
              <a:rPr lang="fr-FR" sz="1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T6</a:t>
            </a:r>
            <a:r>
              <a:rPr lang="fr-FR" sz="1200" dirty="0" smtClean="0">
                <a:solidFill>
                  <a:prstClr val="black"/>
                </a:solidFill>
              </a:rPr>
              <a:t> </a:t>
            </a:r>
            <a:br>
              <a:rPr lang="fr-FR" sz="1200" dirty="0" smtClean="0">
                <a:solidFill>
                  <a:prstClr val="black"/>
                </a:solidFill>
              </a:rPr>
            </a:br>
            <a:r>
              <a:rPr lang="fr-FR" sz="1200" dirty="0" smtClean="0">
                <a:solidFill>
                  <a:prstClr val="black"/>
                </a:solidFill>
              </a:rPr>
              <a:t>(mise en ligne)</a:t>
            </a:r>
            <a:endParaRPr lang="fr-FR" sz="1200" dirty="0">
              <a:solidFill>
                <a:prstClr val="black"/>
              </a:solidFill>
            </a:endParaRPr>
          </a:p>
        </p:txBody>
      </p:sp>
      <p:sp>
        <p:nvSpPr>
          <p:cNvPr id="69" name="Bouton d'action : Document 68">
            <a:hlinkClick r:id="" action="ppaction://noaction" highlightClick="1"/>
          </p:cNvPr>
          <p:cNvSpPr>
            <a:spLocks noChangeAspect="1"/>
          </p:cNvSpPr>
          <p:nvPr/>
        </p:nvSpPr>
        <p:spPr>
          <a:xfrm>
            <a:off x="7909199" y="3600334"/>
            <a:ext cx="243416" cy="230426"/>
          </a:xfrm>
          <a:prstGeom prst="actionButtonDocument">
            <a:avLst/>
          </a:prstGeom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prstClr val="black"/>
                </a:solidFill>
              </a:rPr>
              <a:t> 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54" name="Flèche vers le haut 53"/>
          <p:cNvSpPr/>
          <p:nvPr/>
        </p:nvSpPr>
        <p:spPr>
          <a:xfrm>
            <a:off x="6255227" y="829760"/>
            <a:ext cx="66077" cy="144016"/>
          </a:xfrm>
          <a:prstGeom prst="upArrow">
            <a:avLst/>
          </a:prstGeom>
          <a:solidFill>
            <a:schemeClr val="tx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ZoneTexte 57"/>
          <p:cNvSpPr txBox="1"/>
          <p:nvPr/>
        </p:nvSpPr>
        <p:spPr>
          <a:xfrm>
            <a:off x="7976065" y="2250660"/>
            <a:ext cx="784190" cy="569387"/>
          </a:xfrm>
          <a:prstGeom prst="rect">
            <a:avLst/>
          </a:prstGeom>
          <a:solidFill>
            <a:srgbClr val="FAFAFA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</p:spPr>
        <p:txBody>
          <a:bodyPr wrap="none" rtlCol="0">
            <a:spAutoFit/>
          </a:bodyPr>
          <a:lstStyle>
            <a:defPPr>
              <a:defRPr lang="fr-FR"/>
            </a:defPPr>
            <a:lvl1pPr algn="ctr">
              <a:defRPr sz="900"/>
            </a:lvl1pPr>
          </a:lstStyle>
          <a:p>
            <a:r>
              <a:rPr lang="fr-FR" dirty="0" smtClean="0"/>
              <a:t>Mail à</a:t>
            </a:r>
            <a:endParaRPr lang="fr-FR" dirty="0"/>
          </a:p>
          <a:p>
            <a:r>
              <a:rPr lang="fr-FR" sz="1100" b="1" dirty="0" smtClean="0">
                <a:solidFill>
                  <a:schemeClr val="accent6">
                    <a:lumMod val="75000"/>
                  </a:schemeClr>
                </a:solidFill>
              </a:rPr>
              <a:t>Rédacteur</a:t>
            </a:r>
            <a:br>
              <a:rPr lang="fr-FR" sz="1100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fr-FR" sz="1100" b="1" dirty="0" smtClean="0">
                <a:solidFill>
                  <a:schemeClr val="accent6">
                    <a:lumMod val="75000"/>
                  </a:schemeClr>
                </a:solidFill>
              </a:rPr>
              <a:t>cc: </a:t>
            </a:r>
            <a:r>
              <a:rPr lang="fr-FR" sz="1100" b="1" dirty="0">
                <a:solidFill>
                  <a:schemeClr val="accent6">
                    <a:lumMod val="75000"/>
                  </a:schemeClr>
                </a:solidFill>
              </a:rPr>
              <a:t>J</a:t>
            </a:r>
            <a:r>
              <a:rPr lang="fr-FR" sz="1100" b="1" dirty="0" smtClean="0">
                <a:solidFill>
                  <a:schemeClr val="accent6">
                    <a:lumMod val="75000"/>
                  </a:schemeClr>
                </a:solidFill>
              </a:rPr>
              <a:t>ules</a:t>
            </a:r>
            <a:endParaRPr lang="fr-FR" sz="11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0" name="Flèche vers le haut 59"/>
          <p:cNvSpPr/>
          <p:nvPr/>
        </p:nvSpPr>
        <p:spPr>
          <a:xfrm>
            <a:off x="4569511" y="829760"/>
            <a:ext cx="66077" cy="144016"/>
          </a:xfrm>
          <a:prstGeom prst="upArrow">
            <a:avLst/>
          </a:prstGeom>
          <a:solidFill>
            <a:schemeClr val="tx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ZoneTexte 60"/>
          <p:cNvSpPr txBox="1"/>
          <p:nvPr/>
        </p:nvSpPr>
        <p:spPr>
          <a:xfrm>
            <a:off x="3799620" y="202829"/>
            <a:ext cx="1627181" cy="569387"/>
          </a:xfrm>
          <a:prstGeom prst="rect">
            <a:avLst/>
          </a:prstGeom>
          <a:solidFill>
            <a:srgbClr val="FAFAFA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</p:spPr>
        <p:txBody>
          <a:bodyPr wrap="square" rtlCol="0">
            <a:spAutoFit/>
          </a:bodyPr>
          <a:lstStyle>
            <a:defPPr>
              <a:defRPr lang="fr-FR"/>
            </a:defPPr>
            <a:lvl1pPr algn="ctr">
              <a:defRPr sz="900"/>
            </a:lvl1pPr>
          </a:lstStyle>
          <a:p>
            <a:r>
              <a:rPr lang="fr-FR" dirty="0" smtClean="0"/>
              <a:t>mail</a:t>
            </a:r>
            <a:endParaRPr lang="fr-FR" dirty="0"/>
          </a:p>
          <a:p>
            <a:r>
              <a:rPr lang="fr-FR" sz="1100" b="1" dirty="0" smtClean="0">
                <a:solidFill>
                  <a:schemeClr val="accent6">
                    <a:lumMod val="75000"/>
                  </a:schemeClr>
                </a:solidFill>
              </a:rPr>
              <a:t>à personnes impliquées</a:t>
            </a:r>
          </a:p>
          <a:p>
            <a:r>
              <a:rPr lang="fr-FR" sz="1100" b="1" dirty="0" smtClean="0">
                <a:solidFill>
                  <a:schemeClr val="accent6">
                    <a:lumMod val="75000"/>
                  </a:schemeClr>
                </a:solidFill>
              </a:rPr>
              <a:t>Cc: team</a:t>
            </a:r>
            <a:endParaRPr lang="fr-FR" sz="11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7" name="ZoneTexte 66"/>
          <p:cNvSpPr txBox="1"/>
          <p:nvPr/>
        </p:nvSpPr>
        <p:spPr>
          <a:xfrm>
            <a:off x="9120834" y="1023167"/>
            <a:ext cx="1202871" cy="64547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extrusionH="76200" contourW="12700" prstMaterial="metal">
            <a:bevelT w="25400" h="44450" prst="angle"/>
            <a:extrusionClr>
              <a:schemeClr val="bg1"/>
            </a:extrusionClr>
            <a:contourClr>
              <a:schemeClr val="accent1"/>
            </a:contourClr>
          </a:sp3d>
        </p:spPr>
        <p:txBody>
          <a:bodyPr wrap="none" rtlCol="0" anchor="ctr">
            <a:noAutofit/>
          </a:bodyPr>
          <a:lstStyle>
            <a:defPPr>
              <a:defRPr lang="fr-FR"/>
            </a:defPPr>
            <a:lvl1pPr algn="ctr">
              <a:defRPr sz="1200">
                <a:solidFill>
                  <a:prstClr val="black"/>
                </a:solidFill>
              </a:defRPr>
            </a:lvl1pPr>
          </a:lstStyle>
          <a:p>
            <a:r>
              <a:rPr lang="fr-FR" dirty="0"/>
              <a:t>Contrôle de la</a:t>
            </a:r>
            <a:br>
              <a:rPr lang="fr-FR" dirty="0"/>
            </a:br>
            <a:r>
              <a:rPr lang="fr-FR" dirty="0"/>
              <a:t>révision complète</a:t>
            </a:r>
          </a:p>
        </p:txBody>
      </p:sp>
      <p:sp>
        <p:nvSpPr>
          <p:cNvPr id="88" name="ZoneTexte 87"/>
          <p:cNvSpPr txBox="1"/>
          <p:nvPr/>
        </p:nvSpPr>
        <p:spPr>
          <a:xfrm>
            <a:off x="5591667" y="202829"/>
            <a:ext cx="1465466" cy="569387"/>
          </a:xfrm>
          <a:prstGeom prst="rect">
            <a:avLst/>
          </a:prstGeom>
          <a:solidFill>
            <a:srgbClr val="FAFAFA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</p:spPr>
        <p:txBody>
          <a:bodyPr wrap="none" rtlCol="0">
            <a:spAutoFit/>
          </a:bodyPr>
          <a:lstStyle>
            <a:defPPr>
              <a:defRPr lang="fr-FR"/>
            </a:defPPr>
            <a:lvl1pPr algn="ctr">
              <a:defRPr sz="900"/>
            </a:lvl1pPr>
          </a:lstStyle>
          <a:p>
            <a:r>
              <a:rPr lang="fr-FR" dirty="0" smtClean="0"/>
              <a:t>Echanges de mail</a:t>
            </a:r>
            <a:endParaRPr lang="fr-FR" dirty="0"/>
          </a:p>
          <a:p>
            <a:r>
              <a:rPr lang="fr-FR" sz="1100" b="1" dirty="0" smtClean="0">
                <a:solidFill>
                  <a:schemeClr val="accent6">
                    <a:lumMod val="75000"/>
                  </a:schemeClr>
                </a:solidFill>
              </a:rPr>
              <a:t>personnes impliquées</a:t>
            </a:r>
          </a:p>
          <a:p>
            <a:r>
              <a:rPr lang="fr-FR" sz="1100" b="1" dirty="0" smtClean="0">
                <a:solidFill>
                  <a:schemeClr val="accent6">
                    <a:lumMod val="75000"/>
                  </a:schemeClr>
                </a:solidFill>
              </a:rPr>
              <a:t>et team</a:t>
            </a:r>
            <a:endParaRPr lang="fr-FR" sz="11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1" name="ZoneTexte 90"/>
          <p:cNvSpPr txBox="1"/>
          <p:nvPr/>
        </p:nvSpPr>
        <p:spPr>
          <a:xfrm>
            <a:off x="1736133" y="4131494"/>
            <a:ext cx="910827" cy="400110"/>
          </a:xfrm>
          <a:prstGeom prst="rect">
            <a:avLst/>
          </a:prstGeom>
          <a:solidFill>
            <a:srgbClr val="FAFAFA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</p:spPr>
        <p:txBody>
          <a:bodyPr wrap="none" rtlCol="0">
            <a:spAutoFit/>
          </a:bodyPr>
          <a:lstStyle>
            <a:defPPr>
              <a:defRPr lang="fr-FR"/>
            </a:defPPr>
            <a:lvl1pPr algn="ctr">
              <a:defRPr sz="900"/>
            </a:lvl1pPr>
          </a:lstStyle>
          <a:p>
            <a:r>
              <a:rPr lang="fr-FR" dirty="0" smtClean="0"/>
              <a:t>Mail à</a:t>
            </a:r>
            <a:endParaRPr lang="fr-FR" dirty="0"/>
          </a:p>
          <a:p>
            <a:r>
              <a:rPr lang="fr-FR" sz="1100" b="1" dirty="0" err="1" smtClean="0">
                <a:solidFill>
                  <a:schemeClr val="accent6">
                    <a:lumMod val="75000"/>
                  </a:schemeClr>
                </a:solidFill>
              </a:rPr>
              <a:t>GesPro</a:t>
            </a:r>
            <a:r>
              <a:rPr lang="fr-FR" sz="1100" b="1" dirty="0" smtClean="0">
                <a:solidFill>
                  <a:schemeClr val="accent6">
                    <a:lumMod val="75000"/>
                  </a:schemeClr>
                </a:solidFill>
              </a:rPr>
              <a:t>-Com</a:t>
            </a:r>
            <a:endParaRPr lang="fr-FR" sz="11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2" name="ZoneTexte 91"/>
          <p:cNvSpPr txBox="1"/>
          <p:nvPr/>
        </p:nvSpPr>
        <p:spPr>
          <a:xfrm>
            <a:off x="5676144" y="5004809"/>
            <a:ext cx="1202871" cy="6454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contourW="12700" prstMaterial="metal">
            <a:bevelT w="25400" h="57150" prst="angle"/>
            <a:contourClr>
              <a:schemeClr val="tx2"/>
            </a:contourClr>
          </a:sp3d>
        </p:spPr>
        <p:txBody>
          <a:bodyPr wrap="none" rtlCol="0" anchor="ctr">
            <a:noAutofit/>
          </a:bodyPr>
          <a:lstStyle>
            <a:defPPr>
              <a:defRPr lang="fr-FR"/>
            </a:defPPr>
            <a:lvl1pPr algn="ctr">
              <a:defRPr sz="1100"/>
            </a:lvl1pPr>
          </a:lstStyle>
          <a:p>
            <a:r>
              <a:rPr lang="fr-FR" sz="1200" dirty="0" smtClean="0">
                <a:solidFill>
                  <a:prstClr val="black"/>
                </a:solidFill>
              </a:rPr>
              <a:t>Intégration doc. </a:t>
            </a:r>
            <a:endParaRPr lang="fr-FR" sz="1200" dirty="0">
              <a:solidFill>
                <a:prstClr val="black"/>
              </a:solidFill>
            </a:endParaRPr>
          </a:p>
          <a:p>
            <a:r>
              <a:rPr lang="fr-FR" sz="1200" dirty="0" smtClean="0">
                <a:solidFill>
                  <a:prstClr val="black"/>
                </a:solidFill>
              </a:rPr>
              <a:t>dans serveur </a:t>
            </a:r>
          </a:p>
        </p:txBody>
      </p:sp>
      <p:sp>
        <p:nvSpPr>
          <p:cNvPr id="94" name="ZoneTexte 93"/>
          <p:cNvSpPr txBox="1"/>
          <p:nvPr/>
        </p:nvSpPr>
        <p:spPr>
          <a:xfrm>
            <a:off x="4279635" y="2322419"/>
            <a:ext cx="958917" cy="400110"/>
          </a:xfrm>
          <a:prstGeom prst="rect">
            <a:avLst/>
          </a:prstGeom>
          <a:solidFill>
            <a:srgbClr val="FAFAFA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</p:spPr>
        <p:txBody>
          <a:bodyPr wrap="none" rtlCol="0">
            <a:spAutoFit/>
          </a:bodyPr>
          <a:lstStyle>
            <a:defPPr>
              <a:defRPr lang="fr-FR"/>
            </a:defPPr>
            <a:lvl1pPr algn="ctr">
              <a:defRPr sz="900"/>
            </a:lvl1pPr>
          </a:lstStyle>
          <a:p>
            <a:r>
              <a:rPr lang="fr-FR" dirty="0" smtClean="0"/>
              <a:t>Documents avec</a:t>
            </a:r>
          </a:p>
          <a:p>
            <a:r>
              <a:rPr lang="fr-FR" sz="1100" b="1" dirty="0" smtClean="0">
                <a:solidFill>
                  <a:schemeClr val="accent6">
                    <a:lumMod val="75000"/>
                  </a:schemeClr>
                </a:solidFill>
              </a:rPr>
              <a:t>Nom AQP</a:t>
            </a:r>
            <a:endParaRPr lang="fr-FR" sz="11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5" name="ZoneTexte 94"/>
          <p:cNvSpPr txBox="1"/>
          <p:nvPr/>
        </p:nvSpPr>
        <p:spPr>
          <a:xfrm>
            <a:off x="4424512" y="5003545"/>
            <a:ext cx="772018" cy="64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contourW="12700" prstMaterial="metal">
            <a:bevelT w="25400" h="57150" prst="angle"/>
            <a:contourClr>
              <a:schemeClr val="tx2"/>
            </a:contourClr>
          </a:sp3d>
        </p:spPr>
        <p:txBody>
          <a:bodyPr wrap="none" rtlCol="0" anchor="ctr">
            <a:noAutofit/>
          </a:bodyPr>
          <a:lstStyle>
            <a:defPPr>
              <a:defRPr lang="fr-FR"/>
            </a:defPPr>
            <a:lvl1pPr algn="ctr">
              <a:defRPr sz="1200">
                <a:solidFill>
                  <a:prstClr val="black"/>
                </a:solidFill>
              </a:defRPr>
            </a:lvl1pPr>
          </a:lstStyle>
          <a:p>
            <a:r>
              <a:rPr lang="fr-F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T5</a:t>
            </a:r>
          </a:p>
        </p:txBody>
      </p:sp>
      <p:sp>
        <p:nvSpPr>
          <p:cNvPr id="96" name="ZoneTexte 95"/>
          <p:cNvSpPr txBox="1"/>
          <p:nvPr/>
        </p:nvSpPr>
        <p:spPr>
          <a:xfrm>
            <a:off x="5832464" y="2309540"/>
            <a:ext cx="473206" cy="400110"/>
          </a:xfrm>
          <a:prstGeom prst="rect">
            <a:avLst/>
          </a:prstGeom>
          <a:solidFill>
            <a:srgbClr val="FAFAFA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</p:spPr>
        <p:txBody>
          <a:bodyPr wrap="none" rtlCol="0">
            <a:spAutoFit/>
          </a:bodyPr>
          <a:lstStyle>
            <a:defPPr>
              <a:defRPr lang="fr-FR"/>
            </a:defPPr>
            <a:lvl1pPr algn="ctr">
              <a:defRPr sz="900"/>
            </a:lvl1pPr>
          </a:lstStyle>
          <a:p>
            <a:r>
              <a:rPr lang="fr-FR" dirty="0" smtClean="0"/>
              <a:t>Mail à</a:t>
            </a:r>
            <a:endParaRPr lang="fr-FR" dirty="0"/>
          </a:p>
          <a:p>
            <a:r>
              <a:rPr lang="fr-FR" sz="1100" b="1" dirty="0" smtClean="0">
                <a:solidFill>
                  <a:schemeClr val="accent6">
                    <a:lumMod val="75000"/>
                  </a:schemeClr>
                </a:solidFill>
              </a:rPr>
              <a:t>Jules</a:t>
            </a:r>
            <a:endParaRPr lang="fr-FR" sz="11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8" name="ZoneTexte 97"/>
          <p:cNvSpPr txBox="1"/>
          <p:nvPr/>
        </p:nvSpPr>
        <p:spPr>
          <a:xfrm>
            <a:off x="5753237" y="4416925"/>
            <a:ext cx="1048685" cy="369332"/>
          </a:xfrm>
          <a:prstGeom prst="rect">
            <a:avLst/>
          </a:prstGeom>
          <a:solidFill>
            <a:srgbClr val="FAFAFA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</p:spPr>
        <p:txBody>
          <a:bodyPr wrap="none" rtlCol="0">
            <a:spAutoFit/>
          </a:bodyPr>
          <a:lstStyle>
            <a:defPPr>
              <a:defRPr lang="fr-FR"/>
            </a:defPPr>
            <a:lvl1pPr algn="ctr">
              <a:defRPr sz="900"/>
            </a:lvl1pPr>
          </a:lstStyle>
          <a:p>
            <a:r>
              <a:rPr lang="fr-FR" dirty="0"/>
              <a:t>Mise à jour</a:t>
            </a:r>
          </a:p>
          <a:p>
            <a:r>
              <a:rPr lang="fr-FR" dirty="0">
                <a:hlinkClick r:id="rId4"/>
              </a:rPr>
              <a:t>http</a:t>
            </a:r>
            <a:r>
              <a:rPr lang="fr-FR" dirty="0" smtClean="0">
                <a:hlinkClick r:id="rId4"/>
              </a:rPr>
              <a:t>://ci-sanarsoft</a:t>
            </a:r>
            <a:endParaRPr lang="fr-FR" dirty="0"/>
          </a:p>
        </p:txBody>
      </p:sp>
      <p:sp>
        <p:nvSpPr>
          <p:cNvPr id="100" name="ZoneTexte 99"/>
          <p:cNvSpPr txBox="1"/>
          <p:nvPr/>
        </p:nvSpPr>
        <p:spPr>
          <a:xfrm>
            <a:off x="9268459" y="4401536"/>
            <a:ext cx="907621" cy="400110"/>
          </a:xfrm>
          <a:prstGeom prst="rect">
            <a:avLst/>
          </a:prstGeom>
          <a:solidFill>
            <a:srgbClr val="FAFAFA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</p:spPr>
        <p:txBody>
          <a:bodyPr wrap="none" rtlCol="0">
            <a:spAutoFit/>
          </a:bodyPr>
          <a:lstStyle>
            <a:defPPr>
              <a:defRPr lang="fr-FR"/>
            </a:defPPr>
            <a:lvl1pPr algn="ctr">
              <a:defRPr sz="900"/>
            </a:lvl1pPr>
          </a:lstStyle>
          <a:p>
            <a:r>
              <a:rPr lang="fr-FR" dirty="0" smtClean="0"/>
              <a:t>Mail à</a:t>
            </a:r>
            <a:endParaRPr lang="fr-FR" dirty="0"/>
          </a:p>
          <a:p>
            <a:r>
              <a:rPr lang="fr-FR" sz="1100" b="1" dirty="0" smtClean="0">
                <a:solidFill>
                  <a:schemeClr val="accent6">
                    <a:lumMod val="75000"/>
                  </a:schemeClr>
                </a:solidFill>
              </a:rPr>
              <a:t>CI-</a:t>
            </a:r>
            <a:r>
              <a:rPr lang="fr-FR" sz="1100" b="1" dirty="0" err="1" smtClean="0">
                <a:solidFill>
                  <a:schemeClr val="accent6">
                    <a:lumMod val="75000"/>
                  </a:schemeClr>
                </a:solidFill>
              </a:rPr>
              <a:t>SanarSoft</a:t>
            </a:r>
            <a:endParaRPr lang="fr-FR" sz="11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5" name="ZoneTexte 84"/>
          <p:cNvSpPr txBox="1"/>
          <p:nvPr/>
        </p:nvSpPr>
        <p:spPr>
          <a:xfrm>
            <a:off x="4219093" y="3034137"/>
            <a:ext cx="1080000" cy="64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contourW="12700" prstMaterial="metal">
            <a:bevelT w="25400" h="57150" prst="angle"/>
            <a:contourClr>
              <a:schemeClr val="tx2"/>
            </a:contourClr>
          </a:sp3d>
        </p:spPr>
        <p:txBody>
          <a:bodyPr wrap="none" rtlCol="0" anchor="ctr">
            <a:noAutofit/>
          </a:bodyPr>
          <a:lstStyle>
            <a:defPPr>
              <a:defRPr lang="fr-FR"/>
            </a:defPPr>
            <a:lvl1pPr algn="ctr">
              <a:defRPr sz="1200">
                <a:solidFill>
                  <a:prstClr val="black"/>
                </a:solidFill>
              </a:defRPr>
            </a:lvl1pPr>
          </a:lstStyle>
          <a:p>
            <a:r>
              <a:rPr lang="fr-FR" dirty="0" smtClean="0"/>
              <a:t>Mise en forme</a:t>
            </a:r>
            <a:endParaRPr lang="fr-FR" dirty="0"/>
          </a:p>
        </p:txBody>
      </p:sp>
      <p:sp>
        <p:nvSpPr>
          <p:cNvPr id="86" name="ZoneTexte 85"/>
          <p:cNvSpPr txBox="1"/>
          <p:nvPr/>
        </p:nvSpPr>
        <p:spPr>
          <a:xfrm>
            <a:off x="6839042" y="3034137"/>
            <a:ext cx="720000" cy="64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extrusionH="76200" contourW="12700" prstMaterial="metal">
            <a:bevelT w="25400" h="44450" prst="angle"/>
            <a:extrusionClr>
              <a:schemeClr val="bg1"/>
            </a:extrusionClr>
            <a:contourClr>
              <a:schemeClr val="accent1"/>
            </a:contourClr>
          </a:sp3d>
        </p:spPr>
        <p:txBody>
          <a:bodyPr wrap="none" rtlCol="0" anchor="ctr">
            <a:noAutofit/>
          </a:bodyPr>
          <a:lstStyle>
            <a:defPPr>
              <a:defRPr lang="fr-FR"/>
            </a:defPPr>
            <a:lvl1pPr algn="ctr">
              <a:defRPr sz="1200">
                <a:solidFill>
                  <a:prstClr val="black"/>
                </a:solidFill>
              </a:defRPr>
            </a:lvl1pPr>
          </a:lstStyle>
          <a:p>
            <a:r>
              <a:rPr lang="fr-FR" dirty="0" smtClean="0"/>
              <a:t>Contrôle</a:t>
            </a:r>
          </a:p>
        </p:txBody>
      </p:sp>
      <p:sp>
        <p:nvSpPr>
          <p:cNvPr id="101" name="Arc 100"/>
          <p:cNvSpPr/>
          <p:nvPr/>
        </p:nvSpPr>
        <p:spPr>
          <a:xfrm>
            <a:off x="6527519" y="1344590"/>
            <a:ext cx="731791" cy="711845"/>
          </a:xfrm>
          <a:prstGeom prst="arc">
            <a:avLst>
              <a:gd name="adj1" fmla="val 16200000"/>
              <a:gd name="adj2" fmla="val 11173513"/>
            </a:avLst>
          </a:prstGeom>
          <a:ln w="762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black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443807" y="1021903"/>
            <a:ext cx="1707487" cy="648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contourW="12700" prstMaterial="metal">
            <a:bevelT w="25400" h="57150" prst="angle"/>
            <a:contourClr>
              <a:schemeClr val="tx2"/>
            </a:contourClr>
          </a:sp3d>
        </p:spPr>
        <p:txBody>
          <a:bodyPr wrap="none" rtlCol="0" anchor="ctr">
            <a:noAutofit/>
          </a:bodyPr>
          <a:lstStyle>
            <a:defPPr>
              <a:defRPr lang="fr-FR"/>
            </a:defPPr>
            <a:lvl1pPr algn="ctr">
              <a:defRPr sz="1200">
                <a:solidFill>
                  <a:prstClr val="black"/>
                </a:solidFill>
              </a:defRPr>
            </a:lvl1pPr>
          </a:lstStyle>
          <a:p>
            <a:r>
              <a:rPr lang="fr-FR" dirty="0"/>
              <a:t>Révisions successives </a:t>
            </a:r>
          </a:p>
        </p:txBody>
      </p:sp>
      <p:sp>
        <p:nvSpPr>
          <p:cNvPr id="72" name="ZoneTexte 71"/>
          <p:cNvSpPr txBox="1"/>
          <p:nvPr/>
        </p:nvSpPr>
        <p:spPr>
          <a:xfrm>
            <a:off x="7488064" y="1023167"/>
            <a:ext cx="1296000" cy="6454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contourW="12700" prstMaterial="metal">
            <a:bevelT w="25400" h="57150" prst="angle"/>
            <a:contourClr>
              <a:schemeClr val="tx2"/>
            </a:contourClr>
          </a:sp3d>
        </p:spPr>
        <p:txBody>
          <a:bodyPr wrap="none" rtlCol="0" anchor="ctr">
            <a:noAutofit/>
          </a:bodyPr>
          <a:lstStyle>
            <a:defPPr>
              <a:defRPr lang="fr-FR"/>
            </a:defPPr>
            <a:lvl1pPr algn="ctr">
              <a:defRPr sz="1100"/>
            </a:lvl1pPr>
          </a:lstStyle>
          <a:p>
            <a:r>
              <a:rPr lang="fr-FR" sz="1200" dirty="0" smtClean="0">
                <a:solidFill>
                  <a:prstClr val="black"/>
                </a:solidFill>
              </a:rPr>
              <a:t>Contrôle de l’étape</a:t>
            </a:r>
            <a:br>
              <a:rPr lang="fr-FR" sz="1200" dirty="0" smtClean="0">
                <a:solidFill>
                  <a:prstClr val="black"/>
                </a:solidFill>
              </a:rPr>
            </a:br>
            <a:r>
              <a:rPr lang="fr-FR" sz="1200" dirty="0" smtClean="0">
                <a:solidFill>
                  <a:prstClr val="black"/>
                </a:solidFill>
              </a:rPr>
              <a:t>précédente</a:t>
            </a:r>
            <a:endParaRPr lang="fr-FR" sz="1200" dirty="0">
              <a:solidFill>
                <a:prstClr val="black"/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0399" y="3489119"/>
            <a:ext cx="509768" cy="509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" name="ZoneTexte 101"/>
          <p:cNvSpPr txBox="1"/>
          <p:nvPr/>
        </p:nvSpPr>
        <p:spPr>
          <a:xfrm>
            <a:off x="5739087" y="3034137"/>
            <a:ext cx="659961" cy="64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extrusionH="76200" contourW="12700" prstMaterial="metal">
            <a:bevelT w="25400" h="44450" prst="angle"/>
            <a:extrusionClr>
              <a:schemeClr val="bg1"/>
            </a:extrusionClr>
            <a:contourClr>
              <a:schemeClr val="accent1"/>
            </a:contourClr>
          </a:sp3d>
        </p:spPr>
        <p:txBody>
          <a:bodyPr wrap="none" rtlCol="0" anchor="ctr">
            <a:noAutofit/>
          </a:bodyPr>
          <a:lstStyle>
            <a:defPPr>
              <a:defRPr lang="fr-FR"/>
            </a:defPPr>
            <a:lvl1pPr algn="ctr">
              <a:defRPr sz="1200">
                <a:solidFill>
                  <a:prstClr val="black"/>
                </a:solidFill>
              </a:defRPr>
            </a:lvl1pPr>
          </a:lstStyle>
          <a:p>
            <a:r>
              <a:rPr lang="fr-F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T3</a:t>
            </a:r>
          </a:p>
        </p:txBody>
      </p:sp>
      <p:grpSp>
        <p:nvGrpSpPr>
          <p:cNvPr id="7" name="Groupe 6"/>
          <p:cNvGrpSpPr/>
          <p:nvPr/>
        </p:nvGrpSpPr>
        <p:grpSpPr>
          <a:xfrm>
            <a:off x="5366285" y="1562153"/>
            <a:ext cx="636690" cy="408328"/>
            <a:chOff x="5414108" y="1771178"/>
            <a:chExt cx="636690" cy="408328"/>
          </a:xfrm>
        </p:grpSpPr>
        <p:sp>
          <p:nvSpPr>
            <p:cNvPr id="65" name="Bouton d'action : Document 64">
              <a:hlinkClick r:id="" action="ppaction://noaction" highlightClick="1"/>
            </p:cNvPr>
            <p:cNvSpPr>
              <a:spLocks noChangeAspect="1"/>
            </p:cNvSpPr>
            <p:nvPr/>
          </p:nvSpPr>
          <p:spPr>
            <a:xfrm>
              <a:off x="5414108" y="1771178"/>
              <a:ext cx="243416" cy="230426"/>
            </a:xfrm>
            <a:prstGeom prst="actionButtonDocumen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70" name="Bouton d'action : Document 69">
              <a:hlinkClick r:id="" action="ppaction://noaction" highlightClick="1"/>
            </p:cNvPr>
            <p:cNvSpPr>
              <a:spLocks noChangeAspect="1"/>
            </p:cNvSpPr>
            <p:nvPr/>
          </p:nvSpPr>
          <p:spPr>
            <a:xfrm>
              <a:off x="5543919" y="1827530"/>
              <a:ext cx="243416" cy="230426"/>
            </a:xfrm>
            <a:prstGeom prst="actionButtonDocumen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79" name="Bouton d'action : Document 78">
              <a:hlinkClick r:id="" action="ppaction://noaction" highlightClick="1"/>
            </p:cNvPr>
            <p:cNvSpPr>
              <a:spLocks noChangeAspect="1"/>
            </p:cNvSpPr>
            <p:nvPr/>
          </p:nvSpPr>
          <p:spPr>
            <a:xfrm>
              <a:off x="5680478" y="1886391"/>
              <a:ext cx="243416" cy="230426"/>
            </a:xfrm>
            <a:prstGeom prst="actionButtonDocumen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103" name="Bouton d'action : Document 102">
              <a:hlinkClick r:id="" action="ppaction://noaction" highlightClick="1"/>
            </p:cNvPr>
            <p:cNvSpPr>
              <a:spLocks noChangeAspect="1"/>
            </p:cNvSpPr>
            <p:nvPr/>
          </p:nvSpPr>
          <p:spPr>
            <a:xfrm>
              <a:off x="5807382" y="1949080"/>
              <a:ext cx="243416" cy="230426"/>
            </a:xfrm>
            <a:prstGeom prst="actionButtonDocumen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black"/>
                </a:solidFill>
              </a:endParaRPr>
            </a:p>
          </p:txBody>
        </p:sp>
      </p:grpSp>
      <p:sp>
        <p:nvSpPr>
          <p:cNvPr id="104" name="Flèche vers le haut 103"/>
          <p:cNvSpPr/>
          <p:nvPr/>
        </p:nvSpPr>
        <p:spPr>
          <a:xfrm>
            <a:off x="4726055" y="2846273"/>
            <a:ext cx="66077" cy="144016"/>
          </a:xfrm>
          <a:prstGeom prst="upArrow">
            <a:avLst/>
          </a:prstGeom>
          <a:solidFill>
            <a:schemeClr val="tx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" name="Flèche vers le haut 105"/>
          <p:cNvSpPr/>
          <p:nvPr/>
        </p:nvSpPr>
        <p:spPr>
          <a:xfrm>
            <a:off x="6036029" y="2846273"/>
            <a:ext cx="66077" cy="144016"/>
          </a:xfrm>
          <a:prstGeom prst="upArrow">
            <a:avLst/>
          </a:prstGeom>
          <a:solidFill>
            <a:schemeClr val="tx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" name="Flèche vers le haut 106"/>
          <p:cNvSpPr/>
          <p:nvPr/>
        </p:nvSpPr>
        <p:spPr>
          <a:xfrm>
            <a:off x="8335122" y="2859152"/>
            <a:ext cx="66077" cy="144016"/>
          </a:xfrm>
          <a:prstGeom prst="upArrow">
            <a:avLst/>
          </a:prstGeom>
          <a:solidFill>
            <a:schemeClr val="tx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" name="Bouton d'action : Document 107">
            <a:hlinkClick r:id="" action="ppaction://noaction" highlightClick="1"/>
          </p:cNvPr>
          <p:cNvSpPr>
            <a:spLocks noChangeAspect="1"/>
          </p:cNvSpPr>
          <p:nvPr/>
        </p:nvSpPr>
        <p:spPr>
          <a:xfrm>
            <a:off x="5644738" y="3600334"/>
            <a:ext cx="243416" cy="230426"/>
          </a:xfrm>
          <a:prstGeom prst="actionButtonDocument">
            <a:avLst/>
          </a:prstGeom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prstClr val="black"/>
                </a:solidFill>
              </a:rPr>
              <a:t> 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115" name="Flèche vers le haut 114"/>
          <p:cNvSpPr/>
          <p:nvPr/>
        </p:nvSpPr>
        <p:spPr>
          <a:xfrm>
            <a:off x="9689231" y="4792881"/>
            <a:ext cx="66077" cy="144016"/>
          </a:xfrm>
          <a:prstGeom prst="upArrow">
            <a:avLst/>
          </a:prstGeom>
          <a:solidFill>
            <a:schemeClr val="tx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4" name="Groupe 13"/>
          <p:cNvGrpSpPr/>
          <p:nvPr/>
        </p:nvGrpSpPr>
        <p:grpSpPr>
          <a:xfrm>
            <a:off x="9339336" y="2027388"/>
            <a:ext cx="2359163" cy="648000"/>
            <a:chOff x="9339336" y="2036395"/>
            <a:chExt cx="2359163" cy="648000"/>
          </a:xfrm>
        </p:grpSpPr>
        <p:sp>
          <p:nvSpPr>
            <p:cNvPr id="48" name="ZoneTexte 47"/>
            <p:cNvSpPr txBox="1"/>
            <p:nvPr/>
          </p:nvSpPr>
          <p:spPr>
            <a:xfrm>
              <a:off x="9339336" y="2036395"/>
              <a:ext cx="765866" cy="6480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noFill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brightRoom" dir="t">
                <a:rot lat="0" lon="0" rev="600000"/>
              </a:lightRig>
            </a:scene3d>
            <a:sp3d extrusionH="76200" contourW="12700" prstMaterial="metal">
              <a:bevelT w="25400" h="44450" prst="angle"/>
              <a:extrusionClr>
                <a:schemeClr val="bg1"/>
              </a:extrusionClr>
              <a:contourClr>
                <a:schemeClr val="accent1"/>
              </a:contourClr>
            </a:sp3d>
          </p:spPr>
          <p:txBody>
            <a:bodyPr wrap="none" rtlCol="0" anchor="ctr">
              <a:noAutofit/>
            </a:bodyPr>
            <a:lstStyle>
              <a:defPPr>
                <a:defRPr lang="fr-FR"/>
              </a:defPPr>
              <a:lvl1pPr algn="ctr">
                <a:defRPr sz="1200">
                  <a:solidFill>
                    <a:prstClr val="black"/>
                  </a:solidFill>
                </a:defRPr>
              </a:lvl1pPr>
            </a:lstStyle>
            <a:p>
              <a:r>
                <a:rPr lang="fr-FR" sz="1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T1</a:t>
              </a:r>
            </a:p>
          </p:txBody>
        </p:sp>
        <p:sp>
          <p:nvSpPr>
            <p:cNvPr id="82" name="ZoneTexte 81"/>
            <p:cNvSpPr txBox="1"/>
            <p:nvPr/>
          </p:nvSpPr>
          <p:spPr>
            <a:xfrm>
              <a:off x="10460661" y="2075702"/>
              <a:ext cx="1237838" cy="569387"/>
            </a:xfrm>
            <a:prstGeom prst="rect">
              <a:avLst/>
            </a:prstGeom>
            <a:solidFill>
              <a:srgbClr val="FAFAFA"/>
            </a:solidFill>
            <a:ln>
              <a:noFill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  <a:softEdge rad="31750"/>
            </a:effectLst>
          </p:spPr>
          <p:txBody>
            <a:bodyPr wrap="none" rtlCol="0">
              <a:spAutoFit/>
            </a:bodyPr>
            <a:lstStyle>
              <a:defPPr>
                <a:defRPr lang="fr-FR"/>
              </a:defPPr>
              <a:lvl1pPr algn="ctr">
                <a:defRPr sz="900"/>
              </a:lvl1pPr>
            </a:lstStyle>
            <a:p>
              <a:r>
                <a:rPr lang="fr-FR" dirty="0" smtClean="0"/>
                <a:t>Mail à</a:t>
              </a:r>
            </a:p>
            <a:p>
              <a:r>
                <a:rPr lang="fr-FR" sz="1100" b="1" dirty="0" smtClean="0">
                  <a:solidFill>
                    <a:schemeClr val="accent6">
                      <a:lumMod val="75000"/>
                    </a:schemeClr>
                  </a:solidFill>
                </a:rPr>
                <a:t>M. </a:t>
              </a:r>
              <a:r>
                <a:rPr lang="fr-FR" sz="1100" b="1" dirty="0" err="1" smtClean="0">
                  <a:solidFill>
                    <a:schemeClr val="accent6">
                      <a:lumMod val="75000"/>
                    </a:schemeClr>
                  </a:solidFill>
                </a:rPr>
                <a:t>Sall</a:t>
              </a:r>
              <a:r>
                <a:rPr lang="fr-FR" sz="1100" b="1" dirty="0" smtClean="0">
                  <a:solidFill>
                    <a:schemeClr val="accent6">
                      <a:lumMod val="75000"/>
                    </a:schemeClr>
                  </a:solidFill>
                </a:rPr>
                <a:t> et J. Le Fur</a:t>
              </a:r>
              <a:br>
                <a:rPr lang="fr-FR" sz="1100" b="1" dirty="0" smtClean="0">
                  <a:solidFill>
                    <a:schemeClr val="accent6">
                      <a:lumMod val="75000"/>
                    </a:schemeClr>
                  </a:solidFill>
                </a:rPr>
              </a:br>
              <a:r>
                <a:rPr lang="fr-FR" sz="1100" b="1" dirty="0" smtClean="0">
                  <a:solidFill>
                    <a:schemeClr val="accent6">
                      <a:lumMod val="75000"/>
                    </a:schemeClr>
                  </a:solidFill>
                </a:rPr>
                <a:t>cc: team</a:t>
              </a:r>
              <a:endParaRPr lang="fr-FR" sz="1100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111" name="Flèche vers le haut 110"/>
            <p:cNvSpPr/>
            <p:nvPr/>
          </p:nvSpPr>
          <p:spPr>
            <a:xfrm rot="5400000">
              <a:off x="10296221" y="2288387"/>
              <a:ext cx="66077" cy="144016"/>
            </a:xfrm>
            <a:prstGeom prst="upArrow">
              <a:avLst/>
            </a:prstGeom>
            <a:solidFill>
              <a:schemeClr val="tx1"/>
            </a:solidFill>
            <a:ln>
              <a:noFill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brightRoom" dir="t">
                <a:rot lat="0" lon="0" rev="600000"/>
              </a:lightRig>
            </a:scene3d>
            <a:sp3d prstMaterial="metal">
              <a:bevelT w="38100" h="571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12" name="Flèche vers le haut 111"/>
          <p:cNvSpPr/>
          <p:nvPr/>
        </p:nvSpPr>
        <p:spPr>
          <a:xfrm rot="16200000" flipH="1">
            <a:off x="2723400" y="4259541"/>
            <a:ext cx="66077" cy="144016"/>
          </a:xfrm>
          <a:prstGeom prst="upArrow">
            <a:avLst/>
          </a:prstGeom>
          <a:solidFill>
            <a:schemeClr val="tx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3" name="ZoneTexte 112"/>
          <p:cNvSpPr txBox="1"/>
          <p:nvPr/>
        </p:nvSpPr>
        <p:spPr>
          <a:xfrm>
            <a:off x="1264119" y="5142879"/>
            <a:ext cx="1048685" cy="369332"/>
          </a:xfrm>
          <a:prstGeom prst="rect">
            <a:avLst/>
          </a:prstGeom>
          <a:solidFill>
            <a:srgbClr val="FAFAFA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</p:spPr>
        <p:txBody>
          <a:bodyPr wrap="none" rtlCol="0">
            <a:spAutoFit/>
          </a:bodyPr>
          <a:lstStyle>
            <a:defPPr>
              <a:defRPr lang="fr-FR"/>
            </a:defPPr>
            <a:lvl1pPr algn="ctr">
              <a:defRPr sz="900"/>
            </a:lvl1pPr>
          </a:lstStyle>
          <a:p>
            <a:r>
              <a:rPr lang="fr-FR" dirty="0"/>
              <a:t>Mise à jour</a:t>
            </a:r>
          </a:p>
          <a:p>
            <a:r>
              <a:rPr lang="fr-FR" dirty="0">
                <a:hlinkClick r:id="rId4"/>
              </a:rPr>
              <a:t>http</a:t>
            </a:r>
            <a:r>
              <a:rPr lang="fr-FR" dirty="0" smtClean="0">
                <a:hlinkClick r:id="rId4"/>
              </a:rPr>
              <a:t>://ci-sanarsoft</a:t>
            </a:r>
            <a:endParaRPr lang="fr-FR" dirty="0"/>
          </a:p>
        </p:txBody>
      </p:sp>
      <p:sp>
        <p:nvSpPr>
          <p:cNvPr id="114" name="Flèche vers le haut 113"/>
          <p:cNvSpPr/>
          <p:nvPr/>
        </p:nvSpPr>
        <p:spPr>
          <a:xfrm rot="16200000" flipH="1">
            <a:off x="2371067" y="5255537"/>
            <a:ext cx="66077" cy="144016"/>
          </a:xfrm>
          <a:prstGeom prst="upArrow">
            <a:avLst/>
          </a:prstGeom>
          <a:solidFill>
            <a:schemeClr val="tx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6" name="Flèche vers le haut 115"/>
          <p:cNvSpPr/>
          <p:nvPr/>
        </p:nvSpPr>
        <p:spPr>
          <a:xfrm>
            <a:off x="6244541" y="4792881"/>
            <a:ext cx="66077" cy="144016"/>
          </a:xfrm>
          <a:prstGeom prst="upArrow">
            <a:avLst/>
          </a:prstGeom>
          <a:solidFill>
            <a:schemeClr val="tx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7" name="ZoneTexte 116"/>
          <p:cNvSpPr txBox="1"/>
          <p:nvPr/>
        </p:nvSpPr>
        <p:spPr>
          <a:xfrm>
            <a:off x="4555529" y="4401536"/>
            <a:ext cx="473206" cy="400110"/>
          </a:xfrm>
          <a:prstGeom prst="rect">
            <a:avLst/>
          </a:prstGeom>
          <a:solidFill>
            <a:srgbClr val="FAFAFA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</p:spPr>
        <p:txBody>
          <a:bodyPr wrap="none" rtlCol="0">
            <a:spAutoFit/>
          </a:bodyPr>
          <a:lstStyle>
            <a:defPPr>
              <a:defRPr lang="fr-FR"/>
            </a:defPPr>
            <a:lvl1pPr algn="ctr">
              <a:defRPr sz="900"/>
            </a:lvl1pPr>
          </a:lstStyle>
          <a:p>
            <a:r>
              <a:rPr lang="fr-FR" dirty="0" smtClean="0"/>
              <a:t>Mail à</a:t>
            </a:r>
            <a:endParaRPr lang="fr-FR" dirty="0"/>
          </a:p>
          <a:p>
            <a:r>
              <a:rPr lang="fr-FR" sz="1100" b="1" dirty="0" smtClean="0">
                <a:solidFill>
                  <a:schemeClr val="accent6">
                    <a:lumMod val="75000"/>
                  </a:schemeClr>
                </a:solidFill>
              </a:rPr>
              <a:t>Jules</a:t>
            </a:r>
            <a:endParaRPr lang="fr-FR" sz="11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8" name="Flèche vers le haut 117"/>
          <p:cNvSpPr/>
          <p:nvPr/>
        </p:nvSpPr>
        <p:spPr>
          <a:xfrm>
            <a:off x="4759094" y="4792881"/>
            <a:ext cx="66077" cy="144016"/>
          </a:xfrm>
          <a:prstGeom prst="upArrow">
            <a:avLst/>
          </a:prstGeom>
          <a:solidFill>
            <a:schemeClr val="tx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9" name="Bouton d'action : Document 98">
            <a:hlinkClick r:id="" action="ppaction://noaction" highlightClick="1"/>
          </p:cNvPr>
          <p:cNvSpPr>
            <a:spLocks noChangeAspect="1"/>
          </p:cNvSpPr>
          <p:nvPr/>
        </p:nvSpPr>
        <p:spPr>
          <a:xfrm>
            <a:off x="2766517" y="4548707"/>
            <a:ext cx="243416" cy="230426"/>
          </a:xfrm>
          <a:prstGeom prst="actionButtonDocument">
            <a:avLst/>
          </a:prstGeom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prstClr val="black"/>
                </a:solidFill>
              </a:rPr>
              <a:t> 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84" name="Bouton d'action : Document 83">
            <a:hlinkClick r:id="" action="ppaction://noaction" highlightClick="1"/>
          </p:cNvPr>
          <p:cNvSpPr>
            <a:spLocks noChangeAspect="1"/>
          </p:cNvSpPr>
          <p:nvPr/>
        </p:nvSpPr>
        <p:spPr>
          <a:xfrm>
            <a:off x="9217628" y="2537682"/>
            <a:ext cx="243416" cy="230426"/>
          </a:xfrm>
          <a:prstGeom prst="actionButtonDocument">
            <a:avLst/>
          </a:prstGeom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prstClr val="black"/>
                </a:solidFill>
              </a:rPr>
              <a:t> </a:t>
            </a:r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6722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967</TotalTime>
  <Words>182</Words>
  <Application>Microsoft Office PowerPoint</Application>
  <PresentationFormat>Grand écran</PresentationFormat>
  <Paragraphs>82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1_Thème Office</vt:lpstr>
      <vt:lpstr>Présentation PowerPoint</vt:lpstr>
      <vt:lpstr>Présentation PowerPoint</vt:lpstr>
    </vt:vector>
  </TitlesOfParts>
  <Company>IRD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Pa jules Ndiaye</dc:creator>
  <cp:lastModifiedBy>Papa Jules</cp:lastModifiedBy>
  <cp:revision>73</cp:revision>
  <dcterms:created xsi:type="dcterms:W3CDTF">2019-09-17T11:00:18Z</dcterms:created>
  <dcterms:modified xsi:type="dcterms:W3CDTF">2022-03-14T01:57:30Z</dcterms:modified>
</cp:coreProperties>
</file>